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Sora Medium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666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55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42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Next-Gen School ERP &amp; LMS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AI-Powered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• </a:t>
            </a:r>
            <a:r>
              <a:rPr lang="en-US" sz="1750" dirty="0">
                <a:solidFill>
                  <a:srgbClr val="7AF0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• Scalable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002A2-7C17-B0AB-62DA-3C01083AC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882420"/>
            <a:ext cx="2182335" cy="15458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7709"/>
            <a:ext cx="77070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Intelligence Features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47587"/>
            <a:ext cx="3690937" cy="22811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5519"/>
            <a:ext cx="415337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RAG-Powered Knowledge Assistant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47830"/>
            <a:ext cx="640794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Intelligent chatbot answers student, teacher, and parent queries instantly by analyzing uploaded study materials, school policies, and academic documents.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1647587"/>
            <a:ext cx="3690937" cy="2281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28548" y="4155519"/>
            <a:ext cx="300037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 Timetable Scheduler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28548" y="4547830"/>
            <a:ext cx="640806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generates optimal class schedules considering teacher availability, subject load distribution, and automatic substitution management for seamless operations.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93790" y="5713452"/>
            <a:ext cx="3090505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40%</a:t>
            </a:r>
            <a:endParaRPr lang="en-US" sz="4700" dirty="0"/>
          </a:p>
        </p:txBody>
      </p:sp>
      <p:sp>
        <p:nvSpPr>
          <p:cNvPr id="10" name="Text 6"/>
          <p:cNvSpPr/>
          <p:nvPr/>
        </p:nvSpPr>
        <p:spPr>
          <a:xfrm>
            <a:off x="1204913" y="653903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Less Admin Work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931343"/>
            <a:ext cx="309050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Reduction in manual administrative tasks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4111109" y="5713452"/>
            <a:ext cx="3090624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2x</a:t>
            </a:r>
            <a:endParaRPr lang="en-US" sz="4700" dirty="0"/>
          </a:p>
        </p:txBody>
      </p:sp>
      <p:sp>
        <p:nvSpPr>
          <p:cNvPr id="13" name="Text 9"/>
          <p:cNvSpPr/>
          <p:nvPr/>
        </p:nvSpPr>
        <p:spPr>
          <a:xfrm>
            <a:off x="4522232" y="653903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Faster Scheduling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111109" y="6931343"/>
            <a:ext cx="30906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Improved timetable creation speed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428548" y="5713452"/>
            <a:ext cx="3090624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99%</a:t>
            </a:r>
            <a:endParaRPr lang="en-US" sz="4700" dirty="0"/>
          </a:p>
        </p:txBody>
      </p:sp>
      <p:sp>
        <p:nvSpPr>
          <p:cNvPr id="16" name="Text 12"/>
          <p:cNvSpPr/>
          <p:nvPr/>
        </p:nvSpPr>
        <p:spPr>
          <a:xfrm>
            <a:off x="7839670" y="653903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Digital Payments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428548" y="6931343"/>
            <a:ext cx="309062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Fee collection digitization rate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10745986" y="5713452"/>
            <a:ext cx="3090624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25%</a:t>
            </a:r>
            <a:endParaRPr lang="en-US" sz="4700" dirty="0"/>
          </a:p>
        </p:txBody>
      </p:sp>
      <p:sp>
        <p:nvSpPr>
          <p:cNvPr id="19" name="Text 15"/>
          <p:cNvSpPr/>
          <p:nvPr/>
        </p:nvSpPr>
        <p:spPr>
          <a:xfrm>
            <a:off x="11157109" y="653903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Better Outcomes</a:t>
            </a:r>
            <a:endParaRPr lang="en-US" sz="1750" dirty="0"/>
          </a:p>
        </p:txBody>
      </p:sp>
      <p:sp>
        <p:nvSpPr>
          <p:cNvPr id="20" name="Text 16"/>
          <p:cNvSpPr/>
          <p:nvPr/>
        </p:nvSpPr>
        <p:spPr>
          <a:xfrm>
            <a:off x="10745986" y="6931343"/>
            <a:ext cx="309062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Improvement in student performance metrics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DA7B88-D85F-885A-AE69-446520867C31}"/>
              </a:ext>
            </a:extLst>
          </p:cNvPr>
          <p:cNvSpPr/>
          <p:nvPr/>
        </p:nvSpPr>
        <p:spPr>
          <a:xfrm>
            <a:off x="12854066" y="7614609"/>
            <a:ext cx="1776334" cy="614991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24F386F-98D3-1373-B7DD-96E59A3F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6081" y="317892"/>
            <a:ext cx="1106130" cy="7835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6658"/>
            <a:ext cx="2241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4" name="Text 1"/>
          <p:cNvSpPr/>
          <p:nvPr/>
        </p:nvSpPr>
        <p:spPr>
          <a:xfrm>
            <a:off x="3458289" y="886658"/>
            <a:ext cx="224182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247" y="514530"/>
            <a:ext cx="2575577" cy="18242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558534"/>
            <a:ext cx="7141607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Ready to Transform Your School?</a:t>
            </a:r>
            <a:endParaRPr lang="en-US" sz="3300" dirty="0"/>
          </a:p>
        </p:txBody>
      </p:sp>
      <p:sp>
        <p:nvSpPr>
          <p:cNvPr id="7" name="Text 3"/>
          <p:cNvSpPr/>
          <p:nvPr/>
        </p:nvSpPr>
        <p:spPr>
          <a:xfrm>
            <a:off x="793790" y="3345299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comprehensive School ERP &amp; LMS platform is designed to empower your institution, streamline operations, and foster a thriving learning environment.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793790" y="4080986"/>
            <a:ext cx="382667" cy="382667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48" y="4112835"/>
            <a:ext cx="255151" cy="318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46478" y="4139446"/>
            <a:ext cx="302109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Streamlined Administration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346478" y="4507230"/>
            <a:ext cx="311919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 tasks and reduce manual workload for staff.</a:t>
            </a:r>
            <a:endParaRPr lang="en-US" sz="1300" dirty="0"/>
          </a:p>
        </p:txBody>
      </p:sp>
      <p:sp>
        <p:nvSpPr>
          <p:cNvPr id="12" name="Shape 7"/>
          <p:cNvSpPr/>
          <p:nvPr/>
        </p:nvSpPr>
        <p:spPr>
          <a:xfrm>
            <a:off x="4678323" y="4080986"/>
            <a:ext cx="382667" cy="382667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081" y="4112835"/>
            <a:ext cx="255151" cy="3189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231011" y="4139446"/>
            <a:ext cx="242899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Optimized Scheduling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5231011" y="4507230"/>
            <a:ext cx="311919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efficient timetables with AI, saving time and resources.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793790" y="5391745"/>
            <a:ext cx="382667" cy="382667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48" y="5423595"/>
            <a:ext cx="255151" cy="31896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46478" y="5450205"/>
            <a:ext cx="324219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Learning Outcomes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1346478" y="5817989"/>
            <a:ext cx="70037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 student engagement and academic performance with powerful tools.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793790" y="6281499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Contact us today to learn more and schedule a demo:</a:t>
            </a:r>
            <a:endParaRPr lang="en-US" sz="1300" dirty="0"/>
          </a:p>
        </p:txBody>
      </p:sp>
      <p:sp>
        <p:nvSpPr>
          <p:cNvPr id="21" name="Text 14"/>
          <p:cNvSpPr/>
          <p:nvPr/>
        </p:nvSpPr>
        <p:spPr>
          <a:xfrm>
            <a:off x="793790" y="6745010"/>
            <a:ext cx="7556421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📞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Email: support@sysnut.com | </a:t>
            </a:r>
            <a:r>
              <a:rPr lang="en-US" sz="13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🌐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Website: www.sysnut.com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793790" y="7223760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Empowering educators and students for a brighter, more efficient future.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9298"/>
            <a:ext cx="741295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Challenge Schools Face Today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793790" y="1836063"/>
            <a:ext cx="7556421" cy="98000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63811" y="2006084"/>
            <a:ext cx="255234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Manual Workload Crisis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811" y="2373868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Endless paperwork drowning productivity and innovation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93790" y="2986088"/>
            <a:ext cx="7556421" cy="98000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963811" y="315610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Timetable Chaos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3811" y="3523893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Complex scheduling conflicts causing daily disruptions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93790" y="4136112"/>
            <a:ext cx="7556421" cy="98000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63811" y="4306133"/>
            <a:ext cx="245768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Fee Management Mess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63811" y="4673918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Tracking payments manually leads to errors and delays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93790" y="5286137"/>
            <a:ext cx="7556421" cy="98000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63811" y="5456158"/>
            <a:ext cx="298942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Attendance Tracking Issues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963811" y="5823942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Paper-based systems miss critical patterns and insights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93790" y="6457474"/>
            <a:ext cx="7556421" cy="722709"/>
          </a:xfrm>
          <a:prstGeom prst="roundRect">
            <a:avLst>
              <a:gd name="adj" fmla="val 3531"/>
            </a:avLst>
          </a:prstGeom>
          <a:solidFill>
            <a:srgbClr val="00184D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11" y="6726912"/>
            <a:ext cx="212646" cy="170021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46478" y="6670000"/>
            <a:ext cx="68337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School leaders lose 40% of productive time on repetitive administrative tasks</a:t>
            </a:r>
            <a:endParaRPr lang="en-US" sz="13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40DA91-6EF3-8771-7814-67996D0DB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46" y="180779"/>
            <a:ext cx="1106130" cy="7835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867"/>
            <a:ext cx="82155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School Dashboard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832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insights and quick actions at your fingertips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56478"/>
            <a:ext cx="6244709" cy="34969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3228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Quick Actions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38092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New Student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42514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Publish School Notice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6936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Collect Fee Payments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135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 Reports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55780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Schedule Parent Meeting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362189-CE4B-018B-E780-B78593EAAE0A}"/>
              </a:ext>
            </a:extLst>
          </p:cNvPr>
          <p:cNvSpPr/>
          <p:nvPr/>
        </p:nvSpPr>
        <p:spPr>
          <a:xfrm>
            <a:off x="12854066" y="7614609"/>
            <a:ext cx="1776334" cy="614991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23730C-80E6-F2DE-E3B6-B59D7C6E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6081" y="317892"/>
            <a:ext cx="1106130" cy="7835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133"/>
            <a:ext cx="8157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Roles &amp; Access Control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954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School Admin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0423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Complete system oversight: manage teachers, students, fees, notices, and generate comprehensive reports for strategic decision-making.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03954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Teachers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380423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Streamlined workflow: mark attendance, enter grades, create assignments, upload study materials, and track student progress effortlessly.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Students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Personalized learning hub: access timetables, submit assignments, view grades, and follow customized LMS learning paths.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Parents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 connected: monitor fee payments, track attendance patterns, receive performance reports, and communicate with teachers.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B8D57-D540-7C61-57BB-FA03EF61C7C6}"/>
              </a:ext>
            </a:extLst>
          </p:cNvPr>
          <p:cNvSpPr/>
          <p:nvPr/>
        </p:nvSpPr>
        <p:spPr>
          <a:xfrm>
            <a:off x="12854066" y="7614609"/>
            <a:ext cx="1776334" cy="614991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6C7298-537D-B1C4-08BC-8892F28F0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6081" y="317892"/>
            <a:ext cx="1106130" cy="7835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762000"/>
            <a:ext cx="7572375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Attendance Management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2414945"/>
            <a:ext cx="1066562" cy="1279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5615" y="2628186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Daily Capture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65615" y="3089434"/>
            <a:ext cx="629257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Quick digital attendance marking with smart device integration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3694748"/>
            <a:ext cx="1066562" cy="1279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65615" y="3907988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Monthly Analytics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65615" y="4369237"/>
            <a:ext cx="629257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report generation with trend analysis and insights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4974550"/>
            <a:ext cx="1066562" cy="15704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5615" y="5187791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Alerts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65615" y="5649039"/>
            <a:ext cx="62925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Proactive notifications for low attendance and intervention triggers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85813" y="6784896"/>
            <a:ext cx="7572375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 heatmap displays attendance patterns, helping identify at-risk students and optimize classroom engagement strategies.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5340B7-4E18-05F2-38C9-00C64655D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226" y="284798"/>
            <a:ext cx="1106130" cy="7835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45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Exams &amp; Gradebook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29069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Streamlined Exam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96454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exam scheduling across all grades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96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notifications to students and parents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5747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Digital marks entry with validation checks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37984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Auto-calculated grades and rankings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029069"/>
            <a:ext cx="30890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Performance Insights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61021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Class toppers and improvement tracking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41531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Subject-wise average comparisons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22041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Weak performer identification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02551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Parent-teacher conference scheduling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889C1F-C695-4259-14AC-FC14629341E7}"/>
              </a:ext>
            </a:extLst>
          </p:cNvPr>
          <p:cNvSpPr/>
          <p:nvPr/>
        </p:nvSpPr>
        <p:spPr>
          <a:xfrm>
            <a:off x="12854066" y="7614609"/>
            <a:ext cx="1776334" cy="614991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3FB7A2-A3D5-8574-42C4-56C03564C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6081" y="317892"/>
            <a:ext cx="1106130" cy="7835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92029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Comprehensive Fees Management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2486144"/>
            <a:ext cx="7556421" cy="4751308"/>
          </a:xfrm>
          <a:prstGeom prst="roundRect">
            <a:avLst>
              <a:gd name="adj" fmla="val 609"/>
            </a:avLst>
          </a:prstGeom>
          <a:solidFill>
            <a:srgbClr val="26262B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486144"/>
            <a:ext cx="7556421" cy="1110734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986552" y="2678906"/>
            <a:ext cx="279308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Flexible Fee Structures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86552" y="3095744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Customizable fee categories per class with installment options and scholarships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93790" y="3596878"/>
            <a:ext cx="7556421" cy="1110734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9" name="Shape 6"/>
          <p:cNvSpPr/>
          <p:nvPr/>
        </p:nvSpPr>
        <p:spPr>
          <a:xfrm>
            <a:off x="793790" y="3596878"/>
            <a:ext cx="7556421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0" name="Text 7"/>
          <p:cNvSpPr/>
          <p:nvPr/>
        </p:nvSpPr>
        <p:spPr>
          <a:xfrm>
            <a:off x="986552" y="3789640"/>
            <a:ext cx="297882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Secure Online Payments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86552" y="4206478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Multiple payment gateways with bank integration and real-time processing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793790" y="4707612"/>
            <a:ext cx="7556421" cy="1110734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3" name="Shape 10"/>
          <p:cNvSpPr/>
          <p:nvPr/>
        </p:nvSpPr>
        <p:spPr>
          <a:xfrm>
            <a:off x="793790" y="4707612"/>
            <a:ext cx="7556421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4" name="Text 11"/>
          <p:cNvSpPr/>
          <p:nvPr/>
        </p:nvSpPr>
        <p:spPr>
          <a:xfrm>
            <a:off x="986552" y="490037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Reminders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86552" y="5317212"/>
            <a:ext cx="717089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due date notifications via SMS, email, and app push notifications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793790" y="5818346"/>
            <a:ext cx="7556421" cy="1419106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818346"/>
            <a:ext cx="7556421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8" name="Text 15"/>
          <p:cNvSpPr/>
          <p:nvPr/>
        </p:nvSpPr>
        <p:spPr>
          <a:xfrm>
            <a:off x="986552" y="6011108"/>
            <a:ext cx="280463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Digital Documentation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86552" y="6427946"/>
            <a:ext cx="717089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receipts, invoices, and comprehensive financial reporting for transparency</a:t>
            </a:r>
            <a:endParaRPr lang="en-US" sz="15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FF7DA4-A909-0EC5-6BC1-516C0FC80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226" y="284798"/>
            <a:ext cx="1106130" cy="7835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9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69193"/>
            <a:ext cx="790194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Communication &amp; Calendar Hub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93790" y="5765602"/>
            <a:ext cx="13042821" cy="22860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3982641" y="5187255"/>
            <a:ext cx="22860" cy="578406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3777258" y="5548729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3849469" y="5584805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519601" y="3960852"/>
            <a:ext cx="294917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Instant Announcements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86552" y="4377690"/>
            <a:ext cx="601539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One-click broadcast to targeted groups: parents, teachers, or specific classes with delivery confirmation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532" y="5765542"/>
            <a:ext cx="22860" cy="578406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7098149" y="5548729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7170360" y="5584805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10168" y="65367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Event Management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4307443" y="6953607"/>
            <a:ext cx="601539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Centralized calendar for holidays, exams, sports events, and parent-teacher meetings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24542" y="5187255"/>
            <a:ext cx="22860" cy="578406"/>
          </a:xfrm>
          <a:prstGeom prst="roundRect">
            <a:avLst>
              <a:gd name="adj" fmla="val 126512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19159" y="5548729"/>
            <a:ext cx="433745" cy="4337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10491371" y="5584805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346525" y="3960852"/>
            <a:ext cx="257925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Multi-Channel Reach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628453" y="4377690"/>
            <a:ext cx="601539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SMS, email, app notifications, and web portal updates ensure no message is missed</a:t>
            </a:r>
            <a:endParaRPr lang="en-US" sz="15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10FEA9-2300-E866-834F-77ED45700934}"/>
              </a:ext>
            </a:extLst>
          </p:cNvPr>
          <p:cNvSpPr/>
          <p:nvPr/>
        </p:nvSpPr>
        <p:spPr>
          <a:xfrm>
            <a:off x="12854066" y="7614609"/>
            <a:ext cx="1776334" cy="614991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827A88-67C9-7C75-BA3B-1C54AE1D8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7176" y="2724231"/>
            <a:ext cx="1106130" cy="7835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0220"/>
            <a:ext cx="893290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Integrated Learning Management System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78831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54543"/>
            <a:ext cx="7659648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2185273"/>
            <a:ext cx="223099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Rich Content Library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2621042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Upload PDFs, videos, presentations, and interactive materials with organized course structure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93790" y="3190756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3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39954"/>
            <a:ext cx="7659648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3790" y="3587710"/>
            <a:ext cx="240351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Assignment Workflow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93790" y="4023479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Create, distribute, and collect assignments with plagiarism detection and deadline tracking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793790" y="459319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3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25484"/>
            <a:ext cx="7659648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499014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Smart Assessment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93790" y="5425916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Auto-graded quizzes plus subjective evaluation tools with detailed feedback options</a:t>
            </a:r>
            <a:endParaRPr lang="en-US" sz="1300" dirty="0"/>
          </a:p>
        </p:txBody>
      </p:sp>
      <p:sp>
        <p:nvSpPr>
          <p:cNvPr id="15" name="Text 10"/>
          <p:cNvSpPr/>
          <p:nvPr/>
        </p:nvSpPr>
        <p:spPr>
          <a:xfrm>
            <a:off x="793790" y="5995630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3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210895"/>
            <a:ext cx="7659648" cy="2286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639258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Progress Analytics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93790" y="6828353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Individual student learning paths with performance insights and personalized recommendations</a:t>
            </a:r>
            <a:endParaRPr lang="en-US" sz="13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109" y="1856184"/>
            <a:ext cx="3725942" cy="37259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E3619F-8A1A-E43D-954E-FA3D68E3F21A}"/>
              </a:ext>
            </a:extLst>
          </p:cNvPr>
          <p:cNvSpPr/>
          <p:nvPr/>
        </p:nvSpPr>
        <p:spPr>
          <a:xfrm>
            <a:off x="12854066" y="7614609"/>
            <a:ext cx="1776334" cy="614991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FDAA2E-00F3-ACF7-E02D-549B339C3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6081" y="317892"/>
            <a:ext cx="1106130" cy="7835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663</Words>
  <Application>Microsoft Office PowerPoint</Application>
  <PresentationFormat>Custom</PresentationFormat>
  <Paragraphs>119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Noto Sans TC</vt:lpstr>
      <vt:lpstr>Arial</vt:lpstr>
      <vt:lpstr>Sora Light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Admin</cp:lastModifiedBy>
  <cp:revision>2</cp:revision>
  <dcterms:created xsi:type="dcterms:W3CDTF">2025-09-26T14:36:27Z</dcterms:created>
  <dcterms:modified xsi:type="dcterms:W3CDTF">2025-09-26T14:51:33Z</dcterms:modified>
</cp:coreProperties>
</file>